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sldIdLst>
    <p:sldId id="256" r:id="rId2"/>
    <p:sldId id="261" r:id="rId3"/>
    <p:sldId id="257" r:id="rId4"/>
    <p:sldId id="262" r:id="rId5"/>
    <p:sldId id="263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7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EA01-E862-4035-9E63-34249B2E98CD}" type="datetimeFigureOut">
              <a:rPr lang="pt-PT" smtClean="0"/>
              <a:t>04/01/2024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F240-23ED-4D5D-B7CC-8D022EA80A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830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EA01-E862-4035-9E63-34249B2E98CD}" type="datetimeFigureOut">
              <a:rPr lang="pt-PT" smtClean="0"/>
              <a:t>04/01/2024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F240-23ED-4D5D-B7CC-8D022EA80A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200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EA01-E862-4035-9E63-34249B2E98CD}" type="datetimeFigureOut">
              <a:rPr lang="pt-PT" smtClean="0"/>
              <a:t>04/01/2024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F240-23ED-4D5D-B7CC-8D022EA80A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8474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EA01-E862-4035-9E63-34249B2E98CD}" type="datetimeFigureOut">
              <a:rPr lang="pt-PT" smtClean="0"/>
              <a:t>04/01/2024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F240-23ED-4D5D-B7CC-8D022EA80A12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0343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EA01-E862-4035-9E63-34249B2E98CD}" type="datetimeFigureOut">
              <a:rPr lang="pt-PT" smtClean="0"/>
              <a:t>04/01/2024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F240-23ED-4D5D-B7CC-8D022EA80A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2964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EA01-E862-4035-9E63-34249B2E98CD}" type="datetimeFigureOut">
              <a:rPr lang="pt-PT" smtClean="0"/>
              <a:t>04/01/2024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F240-23ED-4D5D-B7CC-8D022EA80A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1432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EA01-E862-4035-9E63-34249B2E98CD}" type="datetimeFigureOut">
              <a:rPr lang="pt-PT" smtClean="0"/>
              <a:t>04/01/2024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F240-23ED-4D5D-B7CC-8D022EA80A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5414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EA01-E862-4035-9E63-34249B2E98CD}" type="datetimeFigureOut">
              <a:rPr lang="pt-PT" smtClean="0"/>
              <a:t>04/01/2024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F240-23ED-4D5D-B7CC-8D022EA80A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0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EA01-E862-4035-9E63-34249B2E98CD}" type="datetimeFigureOut">
              <a:rPr lang="pt-PT" smtClean="0"/>
              <a:t>04/01/2024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F240-23ED-4D5D-B7CC-8D022EA80A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2157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EA01-E862-4035-9E63-34249B2E98CD}" type="datetimeFigureOut">
              <a:rPr lang="pt-PT" smtClean="0"/>
              <a:t>04/01/2024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F240-23ED-4D5D-B7CC-8D022EA80A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6615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EA01-E862-4035-9E63-34249B2E98CD}" type="datetimeFigureOut">
              <a:rPr lang="pt-PT" smtClean="0"/>
              <a:t>04/01/2024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F240-23ED-4D5D-B7CC-8D022EA80A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346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EA01-E862-4035-9E63-34249B2E98CD}" type="datetimeFigureOut">
              <a:rPr lang="pt-PT" smtClean="0"/>
              <a:t>04/01/2024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F240-23ED-4D5D-B7CC-8D022EA80A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74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EA01-E862-4035-9E63-34249B2E98CD}" type="datetimeFigureOut">
              <a:rPr lang="pt-PT" smtClean="0"/>
              <a:t>04/01/2024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F240-23ED-4D5D-B7CC-8D022EA80A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4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EA01-E862-4035-9E63-34249B2E98CD}" type="datetimeFigureOut">
              <a:rPr lang="pt-PT" smtClean="0"/>
              <a:t>04/01/2024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F240-23ED-4D5D-B7CC-8D022EA80A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943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EA01-E862-4035-9E63-34249B2E98CD}" type="datetimeFigureOut">
              <a:rPr lang="pt-PT" smtClean="0"/>
              <a:t>04/01/2024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F240-23ED-4D5D-B7CC-8D022EA80A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4902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EA01-E862-4035-9E63-34249B2E98CD}" type="datetimeFigureOut">
              <a:rPr lang="pt-PT" smtClean="0"/>
              <a:t>04/01/2024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F240-23ED-4D5D-B7CC-8D022EA80A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1021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8EA01-E862-4035-9E63-34249B2E98CD}" type="datetimeFigureOut">
              <a:rPr lang="pt-PT" smtClean="0"/>
              <a:t>04/01/2024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9F240-23ED-4D5D-B7CC-8D022EA80A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414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8EA01-E862-4035-9E63-34249B2E98CD}" type="datetimeFigureOut">
              <a:rPr lang="pt-PT" smtClean="0"/>
              <a:t>04/01/2024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9F240-23ED-4D5D-B7CC-8D022EA80A1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25902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nsarbemviverbem.com.br/o-exemplo-de-anne-sullivan/" TargetMode="External"/><Relationship Id="rId7" Type="http://schemas.openxmlformats.org/officeDocument/2006/relationships/hyperlink" Target="https://www.todamateria.com.br/braille/" TargetMode="External"/><Relationship Id="rId2" Type="http://schemas.openxmlformats.org/officeDocument/2006/relationships/hyperlink" Target="https://pt.wikipedia.org/wiki/Anne_Sullivan#Biograf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ngua-gestual-portuguesa.blogspot.com/2012/05/alfabeto-manual-da-lgp-vs-alfabeto.html" TargetMode="External"/><Relationship Id="rId5" Type="http://schemas.openxmlformats.org/officeDocument/2006/relationships/hyperlink" Target="https://www.zazzle.pt/poster_do_alfabeto_asl_da_linguagem_de_sinais_amer-228126294071968801" TargetMode="External"/><Relationship Id="rId4" Type="http://schemas.openxmlformats.org/officeDocument/2006/relationships/hyperlink" Target="https://clenio-umfilmepordia.blogspot.com/2010/05/o-milagre-de-annie-sullivan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7E98A-3B2D-08B7-6B0F-457C84A59A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sz="10700" i="0" dirty="0">
                <a:solidFill>
                  <a:schemeClr val="accent1">
                    <a:lumMod val="75000"/>
                  </a:schemeClr>
                </a:solidFill>
                <a:effectLst/>
                <a:latin typeface="-apple-system"/>
              </a:rPr>
              <a:t>ANNE SULLIVAN</a:t>
            </a:r>
            <a:br>
              <a:rPr lang="pt-PT" b="1" i="0" dirty="0">
                <a:solidFill>
                  <a:schemeClr val="accent1">
                    <a:lumMod val="75000"/>
                  </a:schemeClr>
                </a:solidFill>
                <a:effectLst/>
                <a:latin typeface="-apple-system"/>
              </a:rPr>
            </a:br>
            <a:endParaRPr lang="pt-P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918182E-27E2-9C38-1487-7A212AA481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9155" y="2682082"/>
            <a:ext cx="9001462" cy="1655762"/>
          </a:xfrm>
        </p:spPr>
        <p:txBody>
          <a:bodyPr>
            <a:normAutofit/>
          </a:bodyPr>
          <a:lstStyle/>
          <a:p>
            <a:r>
              <a:rPr lang="pt-PT" sz="6000" dirty="0">
                <a:solidFill>
                  <a:schemeClr val="accent1">
                    <a:lumMod val="75000"/>
                  </a:schemeClr>
                </a:solidFill>
                <a:effectLst/>
              </a:rPr>
              <a:t>Uma  boa professora</a:t>
            </a:r>
          </a:p>
          <a:p>
            <a:endParaRPr lang="pt-PT" sz="6000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746DCE3-DF95-15C5-4E92-0DA2E1A08C30}"/>
              </a:ext>
            </a:extLst>
          </p:cNvPr>
          <p:cNvSpPr txBox="1"/>
          <p:nvPr/>
        </p:nvSpPr>
        <p:spPr>
          <a:xfrm>
            <a:off x="6432988" y="5735637"/>
            <a:ext cx="57590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800" dirty="0" err="1"/>
              <a:t>Crestins</a:t>
            </a:r>
            <a:r>
              <a:rPr lang="pt-PT" sz="2800" dirty="0"/>
              <a:t>, 29 de novembro de 2023</a:t>
            </a:r>
          </a:p>
          <a:p>
            <a:pPr algn="r"/>
            <a:r>
              <a:rPr lang="pt-PT" sz="2800" dirty="0"/>
              <a:t>Iago Nogueira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9B7FCD-C38B-9974-4D66-438B35C23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71" y="1716065"/>
            <a:ext cx="1419895" cy="189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9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C2D4B-C989-2CB4-852A-81D2775A9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334581"/>
            <a:ext cx="10353761" cy="1326321"/>
          </a:xfrm>
        </p:spPr>
        <p:txBody>
          <a:bodyPr>
            <a:noAutofit/>
          </a:bodyPr>
          <a:lstStyle/>
          <a:p>
            <a:r>
              <a:rPr lang="pt-PT" sz="6000" b="0" i="0" dirty="0">
                <a:effectLst/>
                <a:latin typeface="Linux Libertine"/>
              </a:rPr>
              <a:t>Quem foi Anne Sullivan ?</a:t>
            </a:r>
            <a:br>
              <a:rPr lang="pt-PT" sz="1400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pt-PT" sz="2800" b="0" dirty="0">
              <a:effectLst/>
              <a:latin typeface="Alasassy Caps" panose="020F0502020204030204" pitchFamily="2" charset="0"/>
              <a:cs typeface="Dubai" panose="020B0503030403030204" pitchFamily="34" charset="-78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147CA99-5749-966C-473C-BA2311201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565774"/>
            <a:ext cx="12191999" cy="4152336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☺"/>
            </a:pPr>
            <a:r>
              <a:rPr lang="pt-PT" sz="2400" dirty="0">
                <a:effectLst/>
                <a:latin typeface="Arial" panose="020B0604020202020204" pitchFamily="34" charset="0"/>
              </a:rPr>
              <a:t>N</a:t>
            </a:r>
            <a:r>
              <a:rPr lang="pt-PT" sz="2400" b="0" i="0" dirty="0">
                <a:effectLst/>
                <a:latin typeface="Arial" panose="020B0604020202020204" pitchFamily="34" charset="0"/>
              </a:rPr>
              <a:t>asceu a 14 de abril de 1866 e faleceu a 20 de outubro de 1936 (70 anos). </a:t>
            </a:r>
          </a:p>
          <a:p>
            <a:pPr algn="just">
              <a:buFont typeface="Arial" panose="020B0604020202020204" pitchFamily="34" charset="0"/>
              <a:buChar char="☺"/>
            </a:pPr>
            <a:r>
              <a:rPr lang="pt-PT" sz="2400" dirty="0">
                <a:effectLst/>
                <a:latin typeface="Arial" panose="020B0604020202020204" pitchFamily="34" charset="0"/>
              </a:rPr>
              <a:t>P</a:t>
            </a:r>
            <a:r>
              <a:rPr lang="pt-PT" sz="2400" b="0" i="0" dirty="0">
                <a:effectLst/>
                <a:latin typeface="Arial" panose="020B0604020202020204" pitchFamily="34" charset="0"/>
              </a:rPr>
              <a:t>rofessora norte-americana, conhecida por ter sido a professora de </a:t>
            </a:r>
            <a:r>
              <a:rPr lang="pt-PT" sz="2400" b="0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Helen </a:t>
            </a:r>
            <a:r>
              <a:rPr lang="pt-PT" sz="2400" b="0" i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Keller</a:t>
            </a:r>
            <a:r>
              <a:rPr lang="pt-PT" sz="2400" b="0" i="0" dirty="0">
                <a:effectLst/>
                <a:latin typeface="Arial" panose="020B0604020202020204" pitchFamily="34" charset="0"/>
              </a:rPr>
              <a:t>, uma jovem surda-cega a quem ensinou por meio da </a:t>
            </a:r>
            <a:r>
              <a:rPr lang="pt-PT" sz="2400" b="0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língua de sinais por intermédio do tato</a:t>
            </a:r>
            <a:r>
              <a:rPr lang="pt-PT" sz="24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☺"/>
            </a:pPr>
            <a:r>
              <a:rPr lang="pt-PT" sz="2400" dirty="0">
                <a:effectLst/>
                <a:latin typeface="Arial" panose="020B0604020202020204" pitchFamily="34" charset="0"/>
              </a:rPr>
              <a:t>T</a:t>
            </a:r>
            <a:r>
              <a:rPr lang="pt-PT" sz="2400" b="0" i="0" dirty="0">
                <a:effectLst/>
                <a:latin typeface="Arial" panose="020B0604020202020204" pitchFamily="34" charset="0"/>
              </a:rPr>
              <a:t>ambém havia sido quase cega, mas depois de 9 operações, recuperou alguns graus da visão</a:t>
            </a:r>
            <a:r>
              <a:rPr lang="pt-PT" b="0" i="0" dirty="0">
                <a:effectLst/>
                <a:latin typeface="Arial" panose="020B0604020202020204" pitchFamily="34" charset="0"/>
              </a:rPr>
              <a:t>.</a:t>
            </a:r>
            <a:endParaRPr lang="pt-PT" sz="1600" dirty="0"/>
          </a:p>
        </p:txBody>
      </p:sp>
      <p:pic>
        <p:nvPicPr>
          <p:cNvPr id="4" name="Picture 2" descr="Virtual] Nosso 146º Encontro Virtual (9/ago) é sobre “O Milagre de Anne  Sullivan” – Cinematógrafo Ssa">
            <a:extLst>
              <a:ext uri="{FF2B5EF4-FFF2-40B4-BE49-F238E27FC236}">
                <a16:creationId xmlns:a16="http://schemas.microsoft.com/office/drawing/2014/main" id="{518C19C1-C3DE-929A-54DE-9CF0CC7382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r="-2" b="-2"/>
          <a:stretch/>
        </p:blipFill>
        <p:spPr bwMode="auto">
          <a:xfrm rot="20885183">
            <a:off x="4422659" y="4367777"/>
            <a:ext cx="2812671" cy="2032825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M FILME POR DIA: O MILAGRE DE ANNE SULLIVAN">
            <a:extLst>
              <a:ext uri="{FF2B5EF4-FFF2-40B4-BE49-F238E27FC236}">
                <a16:creationId xmlns:a16="http://schemas.microsoft.com/office/drawing/2014/main" id="{36F9DA63-0052-44BF-30F2-8F06DCBBE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2159" y="4286572"/>
            <a:ext cx="2818427" cy="2236847"/>
          </a:xfrm>
          <a:prstGeom prst="rect">
            <a:avLst/>
          </a:prstGeom>
          <a:noFill/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32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C2D4B-C989-2CB4-852A-81D2775A9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118" y="609600"/>
            <a:ext cx="10353761" cy="1302707"/>
          </a:xfrm>
        </p:spPr>
        <p:txBody>
          <a:bodyPr>
            <a:normAutofit fontScale="90000"/>
          </a:bodyPr>
          <a:lstStyle/>
          <a:p>
            <a:r>
              <a:rPr lang="pt-PT" sz="12800" b="0" i="0" dirty="0">
                <a:effectLst/>
                <a:latin typeface="Linux Libertine"/>
              </a:rPr>
              <a:t>Biografia</a:t>
            </a:r>
            <a:br>
              <a:rPr lang="pt-PT" sz="3600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pt-PT" sz="6000" b="0" dirty="0">
              <a:effectLst/>
              <a:latin typeface="Alasassy Caps" panose="020F0502020204030204" pitchFamily="2" charset="0"/>
              <a:cs typeface="Dubai" panose="020B0503030403030204" pitchFamily="34" charset="-78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147CA99-5749-966C-473C-BA2311201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127" y="2096064"/>
            <a:ext cx="11837096" cy="4152336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☺"/>
            </a:pPr>
            <a:r>
              <a:rPr lang="pt-PT" sz="3900" b="0" i="0" dirty="0">
                <a:effectLst/>
                <a:latin typeface="Arial" panose="020B0604020202020204" pitchFamily="34" charset="0"/>
              </a:rPr>
              <a:t>Filha de Thomas Sullivan e Alice </a:t>
            </a:r>
            <a:r>
              <a:rPr lang="pt-PT" sz="3900" b="0" i="0" dirty="0" err="1">
                <a:effectLst/>
                <a:latin typeface="Arial" panose="020B0604020202020204" pitchFamily="34" charset="0"/>
              </a:rPr>
              <a:t>Cloesy</a:t>
            </a:r>
            <a:r>
              <a:rPr lang="pt-PT" sz="3900" dirty="0">
                <a:effectLst/>
                <a:latin typeface="Arial" panose="020B0604020202020204" pitchFamily="34" charset="0"/>
              </a:rPr>
              <a:t>, imigrantes irlandeses.</a:t>
            </a:r>
            <a:r>
              <a:rPr lang="pt-PT" sz="3900" b="0" i="0" dirty="0">
                <a:effectLst/>
                <a:latin typeface="Arial" panose="020B0604020202020204" pitchFamily="34" charset="0"/>
              </a:rPr>
              <a:t> 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☺"/>
            </a:pPr>
            <a:r>
              <a:rPr lang="pt-PT" sz="3900" b="0" i="0" dirty="0">
                <a:effectLst/>
                <a:latin typeface="Arial" panose="020B0604020202020204" pitchFamily="34" charset="0"/>
              </a:rPr>
              <a:t>Foi vítima da pobreza e de abuso físico por parte de seu pai, aos 5 anos contraiu tracoma que quase a levou a </a:t>
            </a:r>
            <a:r>
              <a:rPr lang="pt-PT" sz="3900" i="1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cegueira</a:t>
            </a:r>
            <a:r>
              <a:rPr lang="pt-PT" sz="3900" b="0" i="0" dirty="0">
                <a:effectLst/>
                <a:latin typeface="Arial" panose="020B0604020202020204" pitchFamily="34" charset="0"/>
              </a:rPr>
              <a:t>. </a:t>
            </a:r>
            <a:r>
              <a:rPr lang="pt-PT" sz="3900" dirty="0">
                <a:effectLst/>
                <a:latin typeface="Arial" panose="020B0604020202020204" pitchFamily="34" charset="0"/>
              </a:rPr>
              <a:t>Ti</a:t>
            </a:r>
            <a:r>
              <a:rPr lang="pt-PT" sz="3900" b="0" i="0" dirty="0">
                <a:effectLst/>
                <a:latin typeface="Arial" panose="020B0604020202020204" pitchFamily="34" charset="0"/>
              </a:rPr>
              <a:t>nha um irmão chamado </a:t>
            </a:r>
            <a:r>
              <a:rPr lang="pt-PT" sz="3900" b="0" i="0" dirty="0" err="1">
                <a:effectLst/>
                <a:latin typeface="Arial" panose="020B0604020202020204" pitchFamily="34" charset="0"/>
              </a:rPr>
              <a:t>Jimmie</a:t>
            </a:r>
            <a:r>
              <a:rPr lang="pt-PT" sz="3900" b="0" i="0" dirty="0">
                <a:effectLst/>
                <a:latin typeface="Arial" panose="020B0604020202020204" pitchFamily="34" charset="0"/>
              </a:rPr>
              <a:t>. </a:t>
            </a:r>
            <a:r>
              <a:rPr lang="pt-PT" sz="3900" dirty="0">
                <a:effectLst/>
                <a:latin typeface="Arial" panose="020B0604020202020204" pitchFamily="34" charset="0"/>
              </a:rPr>
              <a:t>Quando a s</a:t>
            </a:r>
            <a:r>
              <a:rPr lang="pt-PT" sz="3900" b="0" i="0" dirty="0">
                <a:effectLst/>
                <a:latin typeface="Arial" panose="020B0604020202020204" pitchFamily="34" charset="0"/>
              </a:rPr>
              <a:t>ua </a:t>
            </a:r>
            <a:r>
              <a:rPr lang="pt-PT" sz="3900" b="0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mãe </a:t>
            </a:r>
            <a:r>
              <a:rPr lang="pt-PT" sz="3900" i="1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morreu</a:t>
            </a:r>
            <a:r>
              <a:rPr lang="pt-PT" sz="390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</a:t>
            </a:r>
            <a:r>
              <a:rPr lang="pt-PT" sz="3900" b="0" i="0" dirty="0">
                <a:effectLst/>
                <a:latin typeface="Arial" panose="020B0604020202020204" pitchFamily="34" charset="0"/>
              </a:rPr>
              <a:t> </a:t>
            </a:r>
            <a:r>
              <a:rPr lang="pt-PT" sz="3900" dirty="0">
                <a:effectLst/>
                <a:latin typeface="Arial" panose="020B0604020202020204" pitchFamily="34" charset="0"/>
              </a:rPr>
              <a:t>o</a:t>
            </a:r>
            <a:r>
              <a:rPr lang="pt-PT" sz="3900" b="0" i="0" dirty="0">
                <a:effectLst/>
                <a:latin typeface="Arial" panose="020B0604020202020204" pitchFamily="34" charset="0"/>
              </a:rPr>
              <a:t> seu pai </a:t>
            </a:r>
            <a:r>
              <a:rPr lang="pt-PT" sz="3900" b="0" i="1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abandonou-os</a:t>
            </a:r>
            <a:r>
              <a:rPr lang="pt-PT" sz="3900" b="0" i="0" dirty="0">
                <a:effectLst/>
                <a:latin typeface="Arial" panose="020B0604020202020204" pitchFamily="34" charset="0"/>
              </a:rPr>
              <a:t> num </a:t>
            </a:r>
            <a:r>
              <a:rPr lang="pt-PT" sz="3900" b="0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orfanato</a:t>
            </a:r>
            <a:r>
              <a:rPr lang="pt-PT" sz="3900" b="0" i="0" dirty="0">
                <a:effectLst/>
                <a:latin typeface="Arial" panose="020B0604020202020204" pitchFamily="34" charset="0"/>
              </a:rPr>
              <a:t>, onde o irmão também </a:t>
            </a:r>
            <a:r>
              <a:rPr lang="pt-PT" sz="3900" i="1" u="sng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morreu</a:t>
            </a:r>
            <a:r>
              <a:rPr lang="pt-PT" sz="3900" b="0" i="0" dirty="0">
                <a:effectLst/>
                <a:latin typeface="Arial" panose="020B0604020202020204" pitchFamily="34" charset="0"/>
              </a:rPr>
              <a:t> em pouco tempo</a:t>
            </a:r>
            <a:r>
              <a:rPr lang="pt-PT" sz="2800" b="0" i="0" dirty="0">
                <a:effectLst/>
                <a:latin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☺"/>
            </a:pPr>
            <a:r>
              <a:rPr lang="pt-PT" sz="3800" dirty="0">
                <a:effectLst/>
                <a:latin typeface="Arial" panose="020B0604020202020204" pitchFamily="34" charset="0"/>
              </a:rPr>
              <a:t>Graduou-se em 1886 no </a:t>
            </a:r>
            <a:r>
              <a:rPr lang="pt-PT" sz="3800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Instituto </a:t>
            </a:r>
            <a:r>
              <a:rPr lang="pt-PT" sz="3800" i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Perkins</a:t>
            </a:r>
            <a:r>
              <a:rPr lang="pt-PT" sz="3800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para Cegos</a:t>
            </a:r>
            <a:r>
              <a:rPr lang="pt-PT" sz="3800" dirty="0">
                <a:effectLst/>
                <a:latin typeface="Arial" panose="020B0604020202020204" pitchFamily="34" charset="0"/>
              </a:rPr>
              <a:t>, e começou sua longa carreira como professora de </a:t>
            </a:r>
            <a:r>
              <a:rPr lang="pt-PT" sz="3800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Helen </a:t>
            </a:r>
            <a:r>
              <a:rPr lang="pt-PT" sz="3800" i="1" u="sng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Keller</a:t>
            </a:r>
            <a:r>
              <a:rPr lang="pt-PT" sz="3800" dirty="0"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2099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C2D4B-C989-2CB4-852A-81D2775A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12800" b="0" i="0" dirty="0">
                <a:effectLst/>
                <a:latin typeface="Linux Libertine"/>
              </a:rPr>
              <a:t>trabalho</a:t>
            </a:r>
            <a:br>
              <a:rPr lang="pt-PT" sz="3600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pt-PT" sz="6000" b="0" dirty="0">
              <a:effectLst/>
              <a:latin typeface="Alasassy Caps" panose="020F0502020204030204" pitchFamily="2" charset="0"/>
              <a:cs typeface="Dubai" panose="020B0503030403030204" pitchFamily="34" charset="-78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147CA99-5749-966C-473C-BA2311201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96064"/>
            <a:ext cx="12191999" cy="4152336"/>
          </a:xfrm>
        </p:spPr>
        <p:txBody>
          <a:bodyPr>
            <a:normAutofit/>
          </a:bodyPr>
          <a:lstStyle/>
          <a:p>
            <a:pPr algn="just">
              <a:spcAft>
                <a:spcPts val="1000"/>
              </a:spcAft>
              <a:buFont typeface="Arial" panose="020B0604020202020204" pitchFamily="34" charset="0"/>
              <a:buChar char="☺"/>
            </a:pPr>
            <a:r>
              <a:rPr lang="pt-PT" sz="2800" b="0" i="0" dirty="0">
                <a:effectLst/>
                <a:latin typeface="Arial" panose="020B0604020202020204" pitchFamily="34" charset="0"/>
              </a:rPr>
              <a:t>Quando Anne conheceu a Helen, ela tinha 7 anos e era completamente indisciplinada. Começou as suas aulas a partir da </a:t>
            </a:r>
            <a:r>
              <a:rPr lang="pt-PT" sz="2800" b="0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obediência</a:t>
            </a:r>
            <a:r>
              <a:rPr lang="pt-PT" sz="2800" b="0" i="0" dirty="0">
                <a:effectLst/>
                <a:latin typeface="Arial" panose="020B0604020202020204" pitchFamily="34" charset="0"/>
              </a:rPr>
              <a:t> e do </a:t>
            </a:r>
            <a:r>
              <a:rPr lang="pt-PT" sz="2800" b="0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alfabeto ASL Língua de Sinais</a:t>
            </a:r>
            <a:r>
              <a:rPr lang="pt-PT" sz="2800" b="0" i="0" dirty="0">
                <a:effectLst/>
                <a:latin typeface="Arial" panose="020B0604020202020204" pitchFamily="34" charset="0"/>
              </a:rPr>
              <a:t>. </a:t>
            </a:r>
          </a:p>
          <a:p>
            <a:pPr algn="just">
              <a:spcAft>
                <a:spcPts val="1000"/>
              </a:spcAft>
              <a:buFont typeface="Arial" panose="020B0604020202020204" pitchFamily="34" charset="0"/>
              <a:buChar char="☺"/>
            </a:pPr>
            <a:r>
              <a:rPr lang="pt-PT" sz="2800" b="0" i="0" dirty="0">
                <a:effectLst/>
                <a:latin typeface="Arial" panose="020B0604020202020204" pitchFamily="34" charset="0"/>
              </a:rPr>
              <a:t>Anne Sullivan assistiu às aulas com Helen na Escola de Cambridge para Jovens Senhoras e a Faculdade de </a:t>
            </a:r>
            <a:r>
              <a:rPr lang="pt-PT" sz="2800" b="0" i="0" dirty="0" err="1">
                <a:effectLst/>
                <a:latin typeface="Arial" panose="020B0604020202020204" pitchFamily="34" charset="0"/>
              </a:rPr>
              <a:t>Radcliffe</a:t>
            </a:r>
            <a:r>
              <a:rPr lang="pt-PT" sz="2800" b="0" i="0" dirty="0">
                <a:effectLst/>
                <a:latin typeface="Arial" panose="020B0604020202020204" pitchFamily="34" charset="0"/>
              </a:rPr>
              <a:t>. </a:t>
            </a:r>
            <a:r>
              <a:rPr lang="pt-PT" sz="2800" i="1" u="sng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Helen tornou-se uma famosa advogada</a:t>
            </a:r>
            <a:r>
              <a:rPr lang="pt-PT" sz="2800" b="0" i="0" dirty="0">
                <a:effectLst/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6892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C2D4B-C989-2CB4-852A-81D2775A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8800" b="0" i="0" dirty="0">
                <a:effectLst/>
                <a:latin typeface="Linux Libertine"/>
              </a:rPr>
              <a:t>Lições</a:t>
            </a:r>
            <a:br>
              <a:rPr lang="pt-PT" sz="2400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pt-PT" sz="4400" b="0" dirty="0">
              <a:effectLst/>
              <a:latin typeface="Alasassy Caps" panose="020F0502020204030204" pitchFamily="2" charset="0"/>
              <a:cs typeface="Dubai" panose="020B0503030403030204" pitchFamily="34" charset="-78"/>
            </a:endParaRP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147CA99-5749-966C-473C-BA2311201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040" y="1720283"/>
            <a:ext cx="11529270" cy="4152336"/>
          </a:xfrm>
        </p:spPr>
        <p:txBody>
          <a:bodyPr>
            <a:normAutofit fontScale="85000" lnSpcReduction="20000"/>
          </a:bodyPr>
          <a:lstStyle/>
          <a:p>
            <a:pPr algn="just">
              <a:spcAft>
                <a:spcPts val="1000"/>
              </a:spcAft>
              <a:buFont typeface="Arial" panose="020B0604020202020204" pitchFamily="34" charset="0"/>
              <a:buChar char="☺"/>
            </a:pPr>
            <a:r>
              <a:rPr lang="pt-PT" sz="3900" dirty="0">
                <a:effectLst/>
                <a:latin typeface="Arial" panose="020B0604020202020204" pitchFamily="34" charset="0"/>
              </a:rPr>
              <a:t>C</a:t>
            </a:r>
            <a:r>
              <a:rPr lang="pt-PT" sz="3900" b="0" i="0" dirty="0">
                <a:effectLst/>
                <a:latin typeface="Arial" panose="020B0604020202020204" pitchFamily="34" charset="0"/>
              </a:rPr>
              <a:t>onhecer a pessoa certa faz toda a diferença na vida de muitas pessoas. </a:t>
            </a:r>
          </a:p>
          <a:p>
            <a:pPr algn="just">
              <a:spcAft>
                <a:spcPts val="1000"/>
              </a:spcAft>
              <a:buFont typeface="Arial" panose="020B0604020202020204" pitchFamily="34" charset="0"/>
              <a:buChar char="☺"/>
            </a:pPr>
            <a:r>
              <a:rPr lang="pt-PT" sz="3900" b="0" i="0" dirty="0">
                <a:effectLst/>
                <a:latin typeface="Arial" panose="020B0604020202020204" pitchFamily="34" charset="0"/>
              </a:rPr>
              <a:t>Não devemos nunca ter pena de ninguém. Ter pena é reduzir alguém à situação de incapaz.</a:t>
            </a:r>
          </a:p>
          <a:p>
            <a:pPr algn="just">
              <a:spcAft>
                <a:spcPts val="1000"/>
              </a:spcAft>
              <a:buFont typeface="Arial" panose="020B0604020202020204" pitchFamily="34" charset="0"/>
              <a:buChar char="☺"/>
            </a:pPr>
            <a:r>
              <a:rPr lang="pt-PT" sz="3800" dirty="0">
                <a:effectLst/>
                <a:latin typeface="Arial" panose="020B0604020202020204" pitchFamily="34" charset="0"/>
              </a:rPr>
              <a:t>Ajudar não é fazer tudo por alguém, é estimular a outra pessoa a desenvolver-se, mostrando-lhe que ela é capaz de andar sozinha, crescer e aprender. </a:t>
            </a:r>
          </a:p>
        </p:txBody>
      </p:sp>
    </p:spTree>
    <p:extLst>
      <p:ext uri="{BB962C8B-B14F-4D97-AF65-F5344CB8AC3E}">
        <p14:creationId xmlns:p14="http://schemas.microsoft.com/office/powerpoint/2010/main" val="1048551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oster do alfabeto ASL da linguagem de sinais amer | Zazzle Portugal">
            <a:extLst>
              <a:ext uri="{FF2B5EF4-FFF2-40B4-BE49-F238E27FC236}">
                <a16:creationId xmlns:a16="http://schemas.microsoft.com/office/drawing/2014/main" id="{1A3188FA-C3E4-8A22-EE27-D6BD3ED38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5" t="10436" r="20526" b="10946"/>
          <a:stretch/>
        </p:blipFill>
        <p:spPr bwMode="auto">
          <a:xfrm>
            <a:off x="304801" y="2276704"/>
            <a:ext cx="3125141" cy="412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87ADB6CC-7DD5-3BEF-C9B8-3BFF5F29D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76" y="2276704"/>
            <a:ext cx="4185882" cy="412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letras em braille">
            <a:extLst>
              <a:ext uri="{FF2B5EF4-FFF2-40B4-BE49-F238E27FC236}">
                <a16:creationId xmlns:a16="http://schemas.microsoft.com/office/drawing/2014/main" id="{B6301C47-8863-973F-BFDE-7960F376B4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0" t="246" r="9214" b="4221"/>
          <a:stretch/>
        </p:blipFill>
        <p:spPr bwMode="auto">
          <a:xfrm>
            <a:off x="8084457" y="2434552"/>
            <a:ext cx="3878796" cy="380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43062B29-7141-80A6-4EF6-0A2291272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PT" sz="9800" b="0" i="0" dirty="0">
                <a:effectLst/>
                <a:latin typeface="Linux Libertine"/>
              </a:rPr>
              <a:t>Língua e alfabeto</a:t>
            </a:r>
            <a:br>
              <a:rPr lang="pt-PT" sz="3600" b="0" i="0" dirty="0">
                <a:solidFill>
                  <a:srgbClr val="000000"/>
                </a:solidFill>
                <a:effectLst/>
                <a:latin typeface="Linux Libertine"/>
              </a:rPr>
            </a:br>
            <a:endParaRPr lang="pt-PT" sz="6000" b="0" dirty="0">
              <a:effectLst/>
              <a:latin typeface="Alasassy Caps" panose="020F0502020204030204" pitchFamily="2" charset="0"/>
              <a:cs typeface="Dubai" panose="020B0503030403030204" pitchFamily="34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62376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833F3E3-F3C4-B072-80A5-7B95DC651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887" y="1996912"/>
            <a:ext cx="11538856" cy="40185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☺"/>
            </a:pPr>
            <a:r>
              <a:rPr lang="pt-PT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https://pt.wikipedia.org/wiki/Anne_Sullivan#Biografia</a:t>
            </a:r>
            <a:endParaRPr lang="pt-PT" b="0" i="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☺"/>
            </a:pPr>
            <a:r>
              <a:rPr lang="pt-PT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3"/>
              </a:rPr>
              <a:t>https://pensarbemviverbem.com.br/o-exemplo-de-anne-sullivan/</a:t>
            </a:r>
            <a:endParaRPr lang="pt-PT" b="0" i="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☺"/>
            </a:pPr>
            <a:r>
              <a:rPr lang="pt-PT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4"/>
              </a:rPr>
              <a:t>https://clenio-umfilmepordia.blogspot.com/2010/05/o-milagre-de-annie-sullivan.html</a:t>
            </a:r>
            <a:endParaRPr lang="pt-PT" b="0" i="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☺"/>
            </a:pPr>
            <a:r>
              <a:rPr lang="pt-PT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https://pensarbemviverbem.com.br/o-exemplo-de-anne-sullivan/</a:t>
            </a:r>
          </a:p>
          <a:p>
            <a:pPr>
              <a:buFont typeface="Arial" panose="020B0604020202020204" pitchFamily="34" charset="0"/>
              <a:buChar char="☺"/>
            </a:pPr>
            <a:r>
              <a:rPr lang="pt-PT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5"/>
              </a:rPr>
              <a:t>https://www.zazzle.pt/poster_do_alfabeto_asl_da_linguagem_de_sinais_amer-228126294071968801</a:t>
            </a:r>
            <a:endParaRPr lang="pt-PT" b="0" i="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☺"/>
            </a:pPr>
            <a:r>
              <a:rPr lang="pt-PT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6"/>
              </a:rPr>
              <a:t>https://lingua-gestual-portuguesa.blogspot.com/2012/05/alfabeto-manual-da-lgp-vs-alfabeto.html</a:t>
            </a:r>
            <a:endParaRPr lang="pt-PT" b="0" i="0" dirty="0">
              <a:solidFill>
                <a:schemeClr val="tx2">
                  <a:lumMod val="75000"/>
                </a:schemeClr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☺"/>
            </a:pPr>
            <a:r>
              <a:rPr lang="pt-PT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hlinkClick r:id="rId7"/>
              </a:rPr>
              <a:t>https://www.todamateria.com.br/braille/</a:t>
            </a:r>
            <a:r>
              <a:rPr lang="pt-PT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t-PT" b="0" i="0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5E7BAE6-BE1C-39E4-5408-F0AE0D23F39F}"/>
              </a:ext>
            </a:extLst>
          </p:cNvPr>
          <p:cNvSpPr txBox="1"/>
          <p:nvPr/>
        </p:nvSpPr>
        <p:spPr>
          <a:xfrm>
            <a:off x="1491916" y="529388"/>
            <a:ext cx="9272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200" dirty="0"/>
              <a:t>Fontes de informação</a:t>
            </a:r>
          </a:p>
        </p:txBody>
      </p:sp>
    </p:spTree>
    <p:extLst>
      <p:ext uri="{BB962C8B-B14F-4D97-AF65-F5344CB8AC3E}">
        <p14:creationId xmlns:p14="http://schemas.microsoft.com/office/powerpoint/2010/main" val="470927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ECC0A9E8-077C-4FC9-7493-8370FFA08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0"/>
            <a:ext cx="11611428" cy="6858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PT" sz="35200" dirty="0">
                <a:effectLst/>
                <a:latin typeface="Edwardian Script ITC" panose="030303020407070D0804" pitchFamily="66" charset="0"/>
              </a:rPr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40203946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Damasco</Template>
  <TotalTime>368</TotalTime>
  <Words>404</Words>
  <Application>Microsoft Office PowerPoint</Application>
  <PresentationFormat>Ecrã Panorâmico</PresentationFormat>
  <Paragraphs>29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7" baseType="lpstr">
      <vt:lpstr>Alasassy Caps</vt:lpstr>
      <vt:lpstr>-apple-system</vt:lpstr>
      <vt:lpstr>Arial</vt:lpstr>
      <vt:lpstr>Bookman Old Style</vt:lpstr>
      <vt:lpstr>Dubai</vt:lpstr>
      <vt:lpstr>Edwardian Script ITC</vt:lpstr>
      <vt:lpstr>Linux Libertine</vt:lpstr>
      <vt:lpstr>Rockwell</vt:lpstr>
      <vt:lpstr>Damask</vt:lpstr>
      <vt:lpstr>ANNE SULLIVAN </vt:lpstr>
      <vt:lpstr>Quem foi Anne Sullivan ? </vt:lpstr>
      <vt:lpstr>Biografia </vt:lpstr>
      <vt:lpstr>trabalho </vt:lpstr>
      <vt:lpstr>Lições </vt:lpstr>
      <vt:lpstr>Língua e alfabeto 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ANNE SULLIVAN</dc:title>
  <dc:creator>Iago Nogueira 16111</dc:creator>
  <cp:lastModifiedBy>Mónica Sofia  Sousa da Silva</cp:lastModifiedBy>
  <cp:revision>4</cp:revision>
  <dcterms:created xsi:type="dcterms:W3CDTF">2023-11-28T13:54:31Z</dcterms:created>
  <dcterms:modified xsi:type="dcterms:W3CDTF">2024-01-04T09:15:28Z</dcterms:modified>
</cp:coreProperties>
</file>